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69" r:id="rId5"/>
    <p:sldId id="270" r:id="rId6"/>
    <p:sldId id="263" r:id="rId7"/>
    <p:sldId id="261" r:id="rId8"/>
    <p:sldId id="262" r:id="rId9"/>
    <p:sldId id="260" r:id="rId10"/>
    <p:sldId id="265" r:id="rId11"/>
    <p:sldId id="266" r:id="rId12"/>
    <p:sldId id="267" r:id="rId13"/>
    <p:sldId id="268" r:id="rId14"/>
    <p:sldId id="26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39" autoAdjust="0"/>
    <p:restoredTop sz="94660"/>
  </p:normalViewPr>
  <p:slideViewPr>
    <p:cSldViewPr>
      <p:cViewPr varScale="1">
        <p:scale>
          <a:sx n="69" d="100"/>
          <a:sy n="69" d="100"/>
        </p:scale>
        <p:origin x="-121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F2A6-E70C-4663-AA88-719740676FAA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5ABED-CB93-4F36-A646-B7EC983E7A3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F2A6-E70C-4663-AA88-719740676FAA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5ABED-CB93-4F36-A646-B7EC983E7A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F2A6-E70C-4663-AA88-719740676FAA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5ABED-CB93-4F36-A646-B7EC983E7A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F2A6-E70C-4663-AA88-719740676FAA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5ABED-CB93-4F36-A646-B7EC983E7A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F2A6-E70C-4663-AA88-719740676FAA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5ABED-CB93-4F36-A646-B7EC983E7A3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F2A6-E70C-4663-AA88-719740676FAA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5ABED-CB93-4F36-A646-B7EC983E7A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F2A6-E70C-4663-AA88-719740676FAA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5ABED-CB93-4F36-A646-B7EC983E7A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F2A6-E70C-4663-AA88-719740676FAA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5ABED-CB93-4F36-A646-B7EC983E7A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F2A6-E70C-4663-AA88-719740676FAA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5ABED-CB93-4F36-A646-B7EC983E7A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F2A6-E70C-4663-AA88-719740676FAA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5ABED-CB93-4F36-A646-B7EC983E7A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F2A6-E70C-4663-AA88-719740676FAA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7A5ABED-CB93-4F36-A646-B7EC983E7A3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FB4F2A6-E70C-4663-AA88-719740676FAA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7A5ABED-CB93-4F36-A646-B7EC983E7A33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magicseaweed.com/Hawaii-MSW-Surf-Charts/51/?imageScale=swell&amp;size=750&amp;chartType=HTSGW&amp;zeroHourTimestamp=1332028800&amp;endTimestamp=1332028800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tidesandcurrents.noaa.gov/station_info.shtml?stn=1612340+Honolulu,+HI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Global Surf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Kevin </a:t>
            </a:r>
            <a:r>
              <a:rPr lang="en-US" dirty="0" err="1" smtClean="0"/>
              <a:t>Edler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2308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Best time to Travel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Spring time is the best time to visit the North Shore because there’s still plenty of swell and all of the pro’s left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Winter has the greatest amount of swell which is why it’s so popular and why it will be crowded that time of year.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357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Pictures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81200"/>
            <a:ext cx="7239000" cy="432892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242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676400"/>
            <a:ext cx="7772400" cy="4368088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59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95400"/>
            <a:ext cx="7467600" cy="497342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00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Video of Kelly Slater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http://www.youtube.com/watch?v=tW24Le4YRAc&amp;list=UU1kkkVcwKhLOUE2IL7L6ykA&amp;index=7&amp;feature=plcp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North Shore, </a:t>
            </a:r>
            <a:r>
              <a:rPr lang="en-US" dirty="0" smtClean="0">
                <a:solidFill>
                  <a:schemeClr val="tx1"/>
                </a:solidFill>
              </a:rPr>
              <a:t>Oahu, Hawaii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0094" y="1935163"/>
            <a:ext cx="5083811" cy="4389437"/>
          </a:xfrm>
        </p:spPr>
      </p:pic>
    </p:spTree>
    <p:extLst>
      <p:ext uri="{BB962C8B-B14F-4D97-AF65-F5344CB8AC3E}">
        <p14:creationId xmlns:p14="http://schemas.microsoft.com/office/powerpoint/2010/main" val="314382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Waimea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Bay</a:t>
            </a:r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62200"/>
            <a:ext cx="4000500" cy="3286125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381000" y="1905000"/>
            <a:ext cx="4038600" cy="443484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Home of Eddie </a:t>
            </a:r>
            <a:r>
              <a:rPr lang="en-US" dirty="0" err="1" smtClean="0">
                <a:solidFill>
                  <a:schemeClr val="bg1"/>
                </a:solidFill>
              </a:rPr>
              <a:t>Aikau</a:t>
            </a:r>
            <a:r>
              <a:rPr lang="en-US" dirty="0" smtClean="0">
                <a:solidFill>
                  <a:schemeClr val="bg1"/>
                </a:solidFill>
              </a:rPr>
              <a:t> Surf competition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Most well-known surf spot of North Shore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8-60 </a:t>
            </a:r>
            <a:r>
              <a:rPr lang="en-US" dirty="0" err="1" smtClean="0">
                <a:solidFill>
                  <a:schemeClr val="bg1"/>
                </a:solidFill>
              </a:rPr>
              <a:t>ft</a:t>
            </a:r>
            <a:r>
              <a:rPr lang="en-US" dirty="0" smtClean="0">
                <a:solidFill>
                  <a:schemeClr val="bg1"/>
                </a:solidFill>
              </a:rPr>
              <a:t> waves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81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Banzai Pipeline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752600"/>
            <a:ext cx="4038600" cy="443484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“</a:t>
            </a:r>
            <a:r>
              <a:rPr lang="en-US" dirty="0">
                <a:solidFill>
                  <a:schemeClr val="bg1"/>
                </a:solidFill>
              </a:rPr>
              <a:t>The most famous and most photographed wave in the </a:t>
            </a:r>
            <a:r>
              <a:rPr lang="en-US" dirty="0" smtClean="0">
                <a:solidFill>
                  <a:schemeClr val="bg1"/>
                </a:solidFill>
              </a:rPr>
              <a:t>world”</a:t>
            </a:r>
          </a:p>
          <a:p>
            <a:r>
              <a:rPr lang="en-US" dirty="0">
                <a:solidFill>
                  <a:schemeClr val="bg1"/>
                </a:solidFill>
              </a:rPr>
              <a:t>It breaks over a razor-sharp reef just a few feet below the surface and only about 50 yards off of a wide, sandy </a:t>
            </a:r>
            <a:r>
              <a:rPr lang="en-US" dirty="0" smtClean="0">
                <a:solidFill>
                  <a:schemeClr val="bg1"/>
                </a:solidFill>
              </a:rPr>
              <a:t>beach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Waves hold their size up to about 20ft before breaking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1981200"/>
            <a:ext cx="4674027" cy="3131598"/>
          </a:xfrm>
        </p:spPr>
      </p:pic>
    </p:spTree>
    <p:extLst>
      <p:ext uri="{BB962C8B-B14F-4D97-AF65-F5344CB8AC3E}">
        <p14:creationId xmlns:p14="http://schemas.microsoft.com/office/powerpoint/2010/main" val="2429772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Sunset Beach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Breaks in several spots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Second </a:t>
            </a:r>
            <a:r>
              <a:rPr lang="en-US" smtClean="0">
                <a:solidFill>
                  <a:schemeClr val="bg1"/>
                </a:solidFill>
              </a:rPr>
              <a:t>stop on </a:t>
            </a:r>
            <a:r>
              <a:rPr lang="en-US" dirty="0">
                <a:solidFill>
                  <a:schemeClr val="bg1"/>
                </a:solidFill>
              </a:rPr>
              <a:t>Triple Crown </a:t>
            </a:r>
            <a:r>
              <a:rPr lang="en-US">
                <a:solidFill>
                  <a:schemeClr val="bg1"/>
                </a:solidFill>
              </a:rPr>
              <a:t>of </a:t>
            </a:r>
            <a:r>
              <a:rPr lang="en-US" smtClean="0">
                <a:solidFill>
                  <a:schemeClr val="bg1"/>
                </a:solidFill>
              </a:rPr>
              <a:t>Surfing</a:t>
            </a: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788058"/>
            <a:ext cx="4038600" cy="2699522"/>
          </a:xfrm>
        </p:spPr>
      </p:pic>
    </p:spTree>
    <p:extLst>
      <p:ext uri="{BB962C8B-B14F-4D97-AF65-F5344CB8AC3E}">
        <p14:creationId xmlns:p14="http://schemas.microsoft.com/office/powerpoint/2010/main" val="20520990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Ocean Depth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993995"/>
            <a:ext cx="4038600" cy="4287647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981200"/>
            <a:ext cx="4038600" cy="4287647"/>
          </a:xfrm>
        </p:spPr>
      </p:pic>
    </p:spTree>
    <p:extLst>
      <p:ext uri="{BB962C8B-B14F-4D97-AF65-F5344CB8AC3E}">
        <p14:creationId xmlns:p14="http://schemas.microsoft.com/office/powerpoint/2010/main" val="316221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Swell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562765"/>
            <a:ext cx="4038600" cy="3150107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http://magicseaweed.com/Hawaii-MSW-Surf-Charts/51/?</a:t>
            </a:r>
            <a:r>
              <a:rPr lang="en-US" dirty="0" smtClean="0">
                <a:hlinkClick r:id="rId3"/>
              </a:rPr>
              <a:t>imageScale=swell&amp;size=750&amp;chartType=HTSGW&amp;zeroHourTimestamp=1332028800&amp;endTimestamp=1332028800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634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Average Water Temperature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940562658"/>
              </p:ext>
            </p:extLst>
          </p:nvPr>
        </p:nvGraphicFramePr>
        <p:xfrm>
          <a:off x="838200" y="1981200"/>
          <a:ext cx="5638803" cy="2116176"/>
        </p:xfrm>
        <a:graphic>
          <a:graphicData uri="http://schemas.openxmlformats.org/drawingml/2006/table">
            <a:tbl>
              <a:tblPr/>
              <a:tblGrid>
                <a:gridCol w="386443"/>
                <a:gridCol w="386443"/>
                <a:gridCol w="386443"/>
                <a:gridCol w="386443"/>
                <a:gridCol w="386443"/>
                <a:gridCol w="386443"/>
                <a:gridCol w="386443"/>
                <a:gridCol w="386443"/>
                <a:gridCol w="386443"/>
                <a:gridCol w="386443"/>
                <a:gridCol w="386443"/>
                <a:gridCol w="625930"/>
                <a:gridCol w="146956"/>
                <a:gridCol w="615044"/>
              </a:tblGrid>
              <a:tr h="374031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marL="44873" marR="44873" marT="22437" marB="224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bg1"/>
                        </a:solidFill>
                      </a:endParaRPr>
                    </a:p>
                  </a:txBody>
                  <a:tcPr marL="44873" marR="44873" marT="22437" marB="224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bg1"/>
                          </a:solidFill>
                        </a:rPr>
                        <a:t>JAN</a:t>
                      </a:r>
                    </a:p>
                  </a:txBody>
                  <a:tcPr marL="44873" marR="44873" marT="22437" marB="224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chemeClr val="bg1"/>
                          </a:solidFill>
                        </a:rPr>
                        <a:t>FEB</a:t>
                      </a:r>
                    </a:p>
                  </a:txBody>
                  <a:tcPr marL="44873" marR="44873" marT="22437" marB="224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chemeClr val="bg1"/>
                          </a:solidFill>
                        </a:rPr>
                        <a:t>MAR</a:t>
                      </a:r>
                    </a:p>
                  </a:txBody>
                  <a:tcPr marL="44873" marR="44873" marT="22437" marB="224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bg1"/>
                          </a:solidFill>
                        </a:rPr>
                        <a:t>APR</a:t>
                      </a:r>
                    </a:p>
                  </a:txBody>
                  <a:tcPr marL="44873" marR="44873" marT="22437" marB="224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chemeClr val="bg1"/>
                          </a:solidFill>
                        </a:rPr>
                        <a:t>MAY</a:t>
                      </a:r>
                    </a:p>
                  </a:txBody>
                  <a:tcPr marL="44873" marR="44873" marT="22437" marB="224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chemeClr val="bg1"/>
                          </a:solidFill>
                        </a:rPr>
                        <a:t>JUN</a:t>
                      </a:r>
                    </a:p>
                  </a:txBody>
                  <a:tcPr marL="44873" marR="44873" marT="22437" marB="224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chemeClr val="bg1"/>
                          </a:solidFill>
                        </a:rPr>
                        <a:t>JUL</a:t>
                      </a:r>
                    </a:p>
                  </a:txBody>
                  <a:tcPr marL="44873" marR="44873" marT="22437" marB="224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solidFill>
                            <a:schemeClr val="bg1"/>
                          </a:solidFill>
                        </a:rPr>
                        <a:t>AUG</a:t>
                      </a:r>
                    </a:p>
                  </a:txBody>
                  <a:tcPr marL="44873" marR="44873" marT="22437" marB="224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bg1"/>
                          </a:solidFill>
                        </a:rPr>
                        <a:t>SEP</a:t>
                      </a:r>
                    </a:p>
                  </a:txBody>
                  <a:tcPr marL="44873" marR="44873" marT="22437" marB="224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bg1"/>
                          </a:solidFill>
                        </a:rPr>
                        <a:t>OCT</a:t>
                      </a:r>
                    </a:p>
                  </a:txBody>
                  <a:tcPr marL="44873" marR="44873" marT="22437" marB="224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bg1"/>
                          </a:solidFill>
                        </a:rPr>
                        <a:t>NOV</a:t>
                      </a:r>
                    </a:p>
                  </a:txBody>
                  <a:tcPr marL="44873" marR="44873" marT="22437" marB="224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bg1"/>
                          </a:solidFill>
                        </a:rPr>
                        <a:t>DEC</a:t>
                      </a:r>
                    </a:p>
                  </a:txBody>
                  <a:tcPr marL="44873" marR="44873" marT="22437" marB="224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9822">
                <a:tc>
                  <a:txBody>
                    <a:bodyPr/>
                    <a:lstStyle/>
                    <a:p>
                      <a:pPr algn="l"/>
                      <a:r>
                        <a:rPr lang="en-US" sz="900">
                          <a:solidFill>
                            <a:schemeClr val="bg1"/>
                          </a:solidFill>
                        </a:rPr>
                        <a:t>Honolulu</a:t>
                      </a:r>
                      <a:br>
                        <a:rPr lang="en-US" sz="900">
                          <a:solidFill>
                            <a:schemeClr val="bg1"/>
                          </a:solidFill>
                        </a:rPr>
                      </a:br>
                      <a:r>
                        <a:rPr lang="en-US" sz="900">
                          <a:solidFill>
                            <a:schemeClr val="bg1"/>
                          </a:solidFill>
                        </a:rPr>
                        <a:t>Oahu Island</a:t>
                      </a:r>
                    </a:p>
                  </a:txBody>
                  <a:tcPr marL="44873" marR="44873" marT="22437" marB="224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>
                          <a:solidFill>
                            <a:schemeClr val="bg1"/>
                          </a:solidFill>
                          <a:hlinkClick r:id="rId2"/>
                        </a:rPr>
                        <a:t>77.9</a:t>
                      </a:r>
                      <a:r>
                        <a:rPr lang="en-US" sz="900">
                          <a:solidFill>
                            <a:schemeClr val="bg1"/>
                          </a:solidFill>
                        </a:rPr>
                        <a:t/>
                      </a:r>
                      <a:br>
                        <a:rPr lang="en-US" sz="900">
                          <a:solidFill>
                            <a:schemeClr val="bg1"/>
                          </a:solidFill>
                        </a:rPr>
                      </a:br>
                      <a:r>
                        <a:rPr lang="en-US" sz="900">
                          <a:solidFill>
                            <a:schemeClr val="bg1"/>
                          </a:solidFill>
                        </a:rPr>
                        <a:t>(03/19/2012 07:48 UTC)</a:t>
                      </a:r>
                    </a:p>
                  </a:txBody>
                  <a:tcPr marL="44873" marR="44873" marT="22437" marB="224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bg1"/>
                          </a:solidFill>
                        </a:rPr>
                        <a:t>76</a:t>
                      </a:r>
                    </a:p>
                  </a:txBody>
                  <a:tcPr marL="44873" marR="44873" marT="22437" marB="224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chemeClr val="bg1"/>
                          </a:solidFill>
                        </a:rPr>
                        <a:t>76</a:t>
                      </a:r>
                    </a:p>
                  </a:txBody>
                  <a:tcPr marL="44873" marR="44873" marT="22437" marB="224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chemeClr val="bg1"/>
                          </a:solidFill>
                        </a:rPr>
                        <a:t>76</a:t>
                      </a:r>
                    </a:p>
                  </a:txBody>
                  <a:tcPr marL="44873" marR="44873" marT="22437" marB="224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chemeClr val="bg1"/>
                          </a:solidFill>
                        </a:rPr>
                        <a:t>76</a:t>
                      </a:r>
                    </a:p>
                  </a:txBody>
                  <a:tcPr marL="44873" marR="44873" marT="22437" marB="224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chemeClr val="bg1"/>
                          </a:solidFill>
                        </a:rPr>
                        <a:t>78</a:t>
                      </a:r>
                    </a:p>
                  </a:txBody>
                  <a:tcPr marL="44873" marR="44873" marT="22437" marB="224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chemeClr val="bg1"/>
                          </a:solidFill>
                        </a:rPr>
                        <a:t>79</a:t>
                      </a:r>
                    </a:p>
                  </a:txBody>
                  <a:tcPr marL="44873" marR="44873" marT="22437" marB="224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chemeClr val="bg1"/>
                          </a:solidFill>
                        </a:rPr>
                        <a:t>80</a:t>
                      </a:r>
                    </a:p>
                  </a:txBody>
                  <a:tcPr marL="44873" marR="44873" marT="22437" marB="224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chemeClr val="bg1"/>
                          </a:solidFill>
                        </a:rPr>
                        <a:t>80</a:t>
                      </a:r>
                    </a:p>
                  </a:txBody>
                  <a:tcPr marL="44873" marR="44873" marT="22437" marB="224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chemeClr val="bg1"/>
                          </a:solidFill>
                        </a:rPr>
                        <a:t>81</a:t>
                      </a:r>
                    </a:p>
                  </a:txBody>
                  <a:tcPr marL="44873" marR="44873" marT="22437" marB="224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bg1"/>
                          </a:solidFill>
                        </a:rPr>
                        <a:t>81</a:t>
                      </a:r>
                    </a:p>
                  </a:txBody>
                  <a:tcPr marL="44873" marR="44873" marT="22437" marB="224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chemeClr val="bg1"/>
                          </a:solidFill>
                        </a:rPr>
                        <a:t>79</a:t>
                      </a:r>
                    </a:p>
                  </a:txBody>
                  <a:tcPr marL="44873" marR="44873" marT="22437" marB="224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bg1"/>
                          </a:solidFill>
                        </a:rPr>
                        <a:t>77</a:t>
                      </a:r>
                    </a:p>
                  </a:txBody>
                  <a:tcPr marL="44873" marR="44873" marT="22437" marB="224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4191000"/>
            <a:ext cx="4038600" cy="443484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The warmest thing you </a:t>
            </a:r>
            <a:r>
              <a:rPr lang="en-US" dirty="0" smtClean="0">
                <a:solidFill>
                  <a:schemeClr val="bg1"/>
                </a:solidFill>
              </a:rPr>
              <a:t>could wear in these waters </a:t>
            </a:r>
            <a:r>
              <a:rPr lang="en-US" dirty="0">
                <a:solidFill>
                  <a:schemeClr val="bg1"/>
                </a:solidFill>
              </a:rPr>
              <a:t>is a spring wetsuit and you won’t even need that.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441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Travel Costs -</a:t>
            </a:r>
            <a:r>
              <a:rPr lang="en-US" dirty="0" smtClean="0">
                <a:solidFill>
                  <a:schemeClr val="tx1"/>
                </a:solidFill>
              </a:rPr>
              <a:t> Airfare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 the winter flights from Philadelphia to Hawaii range from $800-$1300 </a:t>
            </a:r>
            <a:r>
              <a:rPr lang="en-US" dirty="0" smtClean="0">
                <a:solidFill>
                  <a:schemeClr val="bg1"/>
                </a:solidFill>
              </a:rPr>
              <a:t> roundtrip depending </a:t>
            </a:r>
            <a:r>
              <a:rPr lang="en-US" dirty="0" smtClean="0">
                <a:solidFill>
                  <a:schemeClr val="bg1"/>
                </a:solidFill>
              </a:rPr>
              <a:t>on how early or late into the year you fly.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Depending on your airline you may make several stop in the following cities; Houston, TX, Las Vegas NV, Los </a:t>
            </a:r>
            <a:r>
              <a:rPr lang="en-US" dirty="0" err="1" smtClean="0">
                <a:solidFill>
                  <a:schemeClr val="bg1"/>
                </a:solidFill>
              </a:rPr>
              <a:t>Angelos</a:t>
            </a:r>
            <a:r>
              <a:rPr lang="en-US" dirty="0" smtClean="0">
                <a:solidFill>
                  <a:schemeClr val="bg1"/>
                </a:solidFill>
              </a:rPr>
              <a:t>, CA, and but not limited to Hilo, HI before arriving in Honolulu HI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88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2254</TotalTime>
  <Words>279</Words>
  <Application>Microsoft Office PowerPoint</Application>
  <PresentationFormat>On-screen Show (4:3)</PresentationFormat>
  <Paragraphs>55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Flow</vt:lpstr>
      <vt:lpstr>Global Surf Project</vt:lpstr>
      <vt:lpstr>North Shore, Oahu, Hawaii</vt:lpstr>
      <vt:lpstr>Waimea Bay</vt:lpstr>
      <vt:lpstr>Banzai Pipeline</vt:lpstr>
      <vt:lpstr>Sunset Beach</vt:lpstr>
      <vt:lpstr>Ocean Depth</vt:lpstr>
      <vt:lpstr>Swell</vt:lpstr>
      <vt:lpstr>Average Water Temperature</vt:lpstr>
      <vt:lpstr>Travel Costs - Airfare</vt:lpstr>
      <vt:lpstr>Best time to Travel</vt:lpstr>
      <vt:lpstr>Pictures</vt:lpstr>
      <vt:lpstr>PowerPoint Presentation</vt:lpstr>
      <vt:lpstr>PowerPoint Presentation</vt:lpstr>
      <vt:lpstr>Video of Kelly Slater 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 Surf Project</dc:title>
  <dc:creator>Skeleton Monster</dc:creator>
  <cp:lastModifiedBy>Skeleton Monster</cp:lastModifiedBy>
  <cp:revision>10</cp:revision>
  <dcterms:created xsi:type="dcterms:W3CDTF">2012-03-17T16:07:47Z</dcterms:created>
  <dcterms:modified xsi:type="dcterms:W3CDTF">2012-03-19T19:33:51Z</dcterms:modified>
</cp:coreProperties>
</file>